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Social Emotional learning (SEL)</a:t>
            </a:r>
          </a:p>
        </p:txBody>
      </p:sp>
      <p:sp>
        <p:nvSpPr>
          <p:cNvPr id="3" name="Subtitle 2"/>
          <p:cNvSpPr>
            <a:spLocks noGrp="1"/>
          </p:cNvSpPr>
          <p:nvPr>
            <p:ph type="subTitle" idx="1"/>
          </p:nvPr>
        </p:nvSpPr>
        <p:spPr>
          <a:xfrm>
            <a:off x="1507067" y="4050833"/>
            <a:ext cx="7766936" cy="2376093"/>
          </a:xfrm>
        </p:spPr>
        <p:txBody>
          <a:bodyPr>
            <a:noAutofit/>
          </a:bodyPr>
          <a:lstStyle/>
          <a:p>
            <a:pPr algn="ctr"/>
            <a:r>
              <a:rPr lang="en-US" sz="3200" dirty="0" smtClean="0"/>
              <a:t>Student’s Name</a:t>
            </a:r>
          </a:p>
          <a:p>
            <a:pPr algn="ctr"/>
            <a:r>
              <a:rPr lang="en-US" sz="3200" dirty="0" smtClean="0"/>
              <a:t>Institutional Affiliation </a:t>
            </a:r>
          </a:p>
          <a:p>
            <a:pPr algn="ctr"/>
            <a:r>
              <a:rPr lang="en-US" sz="3200" dirty="0" smtClean="0"/>
              <a:t>Date </a:t>
            </a:r>
            <a:endParaRPr lang="en-US" sz="3200" dirty="0"/>
          </a:p>
        </p:txBody>
      </p:sp>
    </p:spTree>
    <p:extLst>
      <p:ext uri="{BB962C8B-B14F-4D97-AF65-F5344CB8AC3E}">
        <p14:creationId xmlns:p14="http://schemas.microsoft.com/office/powerpoint/2010/main" val="3525559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lstStyle/>
          <a:p>
            <a:pPr algn="ctr"/>
            <a:r>
              <a:rPr lang="en-US" dirty="0" smtClean="0"/>
              <a:t>About the article</a:t>
            </a:r>
            <a:endParaRPr lang="en-US" dirty="0"/>
          </a:p>
        </p:txBody>
      </p:sp>
      <p:sp>
        <p:nvSpPr>
          <p:cNvPr id="3" name="Content Placeholder 2"/>
          <p:cNvSpPr>
            <a:spLocks noGrp="1"/>
          </p:cNvSpPr>
          <p:nvPr>
            <p:ph idx="1"/>
          </p:nvPr>
        </p:nvSpPr>
        <p:spPr>
          <a:xfrm>
            <a:off x="677334" y="1371600"/>
            <a:ext cx="8596668" cy="5486401"/>
          </a:xfrm>
        </p:spPr>
        <p:txBody>
          <a:bodyPr>
            <a:normAutofit fontScale="85000" lnSpcReduction="10000"/>
          </a:bodyPr>
          <a:lstStyle/>
          <a:p>
            <a:pPr>
              <a:lnSpc>
                <a:spcPct val="150000"/>
              </a:lnSpc>
            </a:pPr>
            <a:r>
              <a:rPr lang="en-US" dirty="0" smtClean="0"/>
              <a:t>Social-emotional </a:t>
            </a:r>
            <a:r>
              <a:rPr lang="en-US" dirty="0"/>
              <a:t>learning is self-control, self-awareness which includes seeing things from other peoples' perspectives, diversity appreciation, and showing of empathy and interpersonal skills that are important for life success, school and work developing process</a:t>
            </a:r>
            <a:r>
              <a:rPr lang="en-US" dirty="0" smtClean="0"/>
              <a:t>.</a:t>
            </a:r>
          </a:p>
          <a:p>
            <a:pPr>
              <a:lnSpc>
                <a:spcPct val="150000"/>
              </a:lnSpc>
            </a:pPr>
            <a:r>
              <a:rPr lang="en-US" dirty="0" smtClean="0"/>
              <a:t>Individuals </a:t>
            </a:r>
            <a:r>
              <a:rPr lang="en-US" dirty="0"/>
              <a:t>with strong social- emotional skills can cope with all challenges that they are experiencing in their daily lives and benefit socially, professionally, and academically</a:t>
            </a:r>
            <a:r>
              <a:rPr lang="en-US" dirty="0" smtClean="0"/>
              <a:t>.</a:t>
            </a:r>
          </a:p>
          <a:p>
            <a:pPr>
              <a:lnSpc>
                <a:spcPct val="150000"/>
              </a:lnSpc>
            </a:pPr>
            <a:r>
              <a:rPr lang="en-US" dirty="0" smtClean="0"/>
              <a:t>Social-Emotional </a:t>
            </a:r>
            <a:r>
              <a:rPr lang="en-US" dirty="0"/>
              <a:t>Learning skills that the students need include goals’ setting impulse' control and emotion management. They also require relationship skills like conflict resolution, cooperation, and communication.</a:t>
            </a:r>
          </a:p>
          <a:p>
            <a:pPr>
              <a:lnSpc>
                <a:spcPct val="150000"/>
              </a:lnSpc>
            </a:pPr>
            <a:r>
              <a:rPr lang="en-US" dirty="0" smtClean="0"/>
              <a:t>The </a:t>
            </a:r>
            <a:r>
              <a:rPr lang="en-US" dirty="0"/>
              <a:t>Mental well-being and Student's Academic have highly been affected by the pandemic COVID-19 which has revealed different inequalities that may hold them back in America. </a:t>
            </a:r>
            <a:endParaRPr lang="en-US" dirty="0" smtClean="0"/>
          </a:p>
          <a:p>
            <a:pPr>
              <a:lnSpc>
                <a:spcPct val="150000"/>
              </a:lnSpc>
            </a:pPr>
            <a:r>
              <a:rPr lang="en-US" dirty="0" smtClean="0"/>
              <a:t>The </a:t>
            </a:r>
            <a:r>
              <a:rPr lang="en-US" dirty="0"/>
              <a:t>closing of schools and isolation has resulted in a negative effect on all students and especially those living in poverty. Apart from the effect brought to their academics, a mental health crisis has emerged because these students are no longer accessing services that were being offered to them by the schools</a:t>
            </a:r>
            <a:r>
              <a:rPr lang="en-US" dirty="0" smtClean="0"/>
              <a:t>.</a:t>
            </a:r>
          </a:p>
        </p:txBody>
      </p:sp>
    </p:spTree>
    <p:extLst>
      <p:ext uri="{BB962C8B-B14F-4D97-AF65-F5344CB8AC3E}">
        <p14:creationId xmlns:p14="http://schemas.microsoft.com/office/powerpoint/2010/main" val="3208600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14251"/>
          </a:xfrm>
        </p:spPr>
        <p:txBody>
          <a:bodyPr/>
          <a:lstStyle/>
          <a:p>
            <a:pPr algn="ctr"/>
            <a:r>
              <a:rPr lang="en-US" dirty="0" err="1" smtClean="0"/>
              <a:t>Cont</a:t>
            </a:r>
            <a:r>
              <a:rPr lang="en-US" dirty="0" smtClean="0"/>
              <a:t>…</a:t>
            </a:r>
            <a:endParaRPr lang="en-US" dirty="0"/>
          </a:p>
        </p:txBody>
      </p:sp>
      <p:sp>
        <p:nvSpPr>
          <p:cNvPr id="3" name="Content Placeholder 2"/>
          <p:cNvSpPr>
            <a:spLocks noGrp="1"/>
          </p:cNvSpPr>
          <p:nvPr>
            <p:ph idx="1"/>
          </p:nvPr>
        </p:nvSpPr>
        <p:spPr>
          <a:xfrm>
            <a:off x="677334" y="1619795"/>
            <a:ext cx="8596668" cy="5238206"/>
          </a:xfrm>
        </p:spPr>
        <p:txBody>
          <a:bodyPr>
            <a:normAutofit fontScale="85000" lnSpcReduction="10000"/>
          </a:bodyPr>
          <a:lstStyle/>
          <a:p>
            <a:pPr>
              <a:lnSpc>
                <a:spcPct val="150000"/>
              </a:lnSpc>
            </a:pPr>
            <a:r>
              <a:rPr lang="en-US" dirty="0"/>
              <a:t>Research shows that academic achievements and mental health is linked and chronic stress contributes to the changes in the brain's physical and chemical structure, such as memory, creativity, concentration, and cognitive skills like attention. </a:t>
            </a:r>
            <a:endParaRPr lang="en-US" dirty="0" smtClean="0"/>
          </a:p>
          <a:p>
            <a:pPr>
              <a:lnSpc>
                <a:spcPct val="150000"/>
              </a:lnSpc>
            </a:pPr>
            <a:r>
              <a:rPr lang="en-US" dirty="0" smtClean="0"/>
              <a:t>Cara </a:t>
            </a:r>
            <a:r>
              <a:rPr lang="en-US" dirty="0"/>
              <a:t>Wellman said that stress is linked to the inability to control emotions in adaptive ways. </a:t>
            </a:r>
            <a:endParaRPr lang="en-US" dirty="0" smtClean="0"/>
          </a:p>
          <a:p>
            <a:pPr>
              <a:lnSpc>
                <a:spcPct val="150000"/>
              </a:lnSpc>
            </a:pPr>
            <a:r>
              <a:rPr lang="en-US" dirty="0" smtClean="0"/>
              <a:t>Teachers </a:t>
            </a:r>
            <a:r>
              <a:rPr lang="en-US" dirty="0"/>
              <a:t>will face a very pressing issue in helping all students stay on track throughout the year because this virus is likely to disrupt all their learning and daily activities. </a:t>
            </a:r>
            <a:endParaRPr lang="en-US" dirty="0" smtClean="0"/>
          </a:p>
          <a:p>
            <a:pPr>
              <a:lnSpc>
                <a:spcPct val="150000"/>
              </a:lnSpc>
            </a:pPr>
            <a:r>
              <a:rPr lang="en-US" dirty="0" smtClean="0"/>
              <a:t>Teachers </a:t>
            </a:r>
            <a:r>
              <a:rPr lang="en-US" dirty="0"/>
              <a:t>can help students through effectively having video conferencing with them, to deliver mental health services, and provide Social-Emotional Learning skills at this pandemic period where social distancing is advised</a:t>
            </a:r>
            <a:r>
              <a:rPr lang="en-US" dirty="0" smtClean="0"/>
              <a:t>.</a:t>
            </a:r>
          </a:p>
          <a:p>
            <a:pPr>
              <a:lnSpc>
                <a:spcPct val="150000"/>
              </a:lnSpc>
            </a:pPr>
            <a:r>
              <a:rPr lang="en-US" dirty="0" smtClean="0"/>
              <a:t> </a:t>
            </a:r>
            <a:r>
              <a:rPr lang="en-US" dirty="0"/>
              <a:t>When schools reopen, they will also have to be very methodical about checking the mental and academic state of the students where some will still be having trauma, grief, and anxiety due to the loss of their loved ones while others may feel the pressure to face the new school year head-on. </a:t>
            </a:r>
          </a:p>
        </p:txBody>
      </p:sp>
    </p:spTree>
    <p:extLst>
      <p:ext uri="{BB962C8B-B14F-4D97-AF65-F5344CB8AC3E}">
        <p14:creationId xmlns:p14="http://schemas.microsoft.com/office/powerpoint/2010/main" val="1258896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6903"/>
            <a:ext cx="8596668" cy="1023257"/>
          </a:xfrm>
        </p:spPr>
        <p:txBody>
          <a:bodyPr>
            <a:normAutofit fontScale="90000"/>
          </a:bodyPr>
          <a:lstStyle/>
          <a:p>
            <a:r>
              <a:rPr lang="en-US" dirty="0" smtClean="0"/>
              <a:t>Strategies for strengthening </a:t>
            </a:r>
            <a:r>
              <a:rPr lang="en-US" dirty="0"/>
              <a:t>the Social Emotional Learning </a:t>
            </a:r>
            <a:r>
              <a:rPr lang="en-US" dirty="0" smtClean="0"/>
              <a:t>Information </a:t>
            </a:r>
            <a:endParaRPr lang="en-US" dirty="0"/>
          </a:p>
        </p:txBody>
      </p:sp>
      <p:sp>
        <p:nvSpPr>
          <p:cNvPr id="3" name="Content Placeholder 2"/>
          <p:cNvSpPr>
            <a:spLocks noGrp="1"/>
          </p:cNvSpPr>
          <p:nvPr>
            <p:ph idx="1"/>
          </p:nvPr>
        </p:nvSpPr>
        <p:spPr>
          <a:xfrm>
            <a:off x="677334" y="1463040"/>
            <a:ext cx="8596668" cy="5394961"/>
          </a:xfrm>
        </p:spPr>
        <p:txBody>
          <a:bodyPr>
            <a:normAutofit fontScale="85000" lnSpcReduction="10000"/>
          </a:bodyPr>
          <a:lstStyle/>
          <a:p>
            <a:pPr>
              <a:lnSpc>
                <a:spcPct val="150000"/>
              </a:lnSpc>
            </a:pPr>
            <a:r>
              <a:rPr lang="en-US" dirty="0"/>
              <a:t>Focusing on relation first where the teachers can act as a powerful buffer against all the trauma effects by helping students develop a supportive and safe learning environment. Morning meetings, regular student check-ins are some of the strategies that will help in building student relationships first.  </a:t>
            </a:r>
          </a:p>
          <a:p>
            <a:pPr>
              <a:lnSpc>
                <a:spcPct val="150000"/>
              </a:lnSpc>
            </a:pPr>
            <a:r>
              <a:rPr lang="en-US" dirty="0"/>
              <a:t>II. Strengthening diagnostic testing by giving the students low-stakes assessment such as quizzes and exit tickets that will assist the teachers in gauging how much extra supports that the students will need and the amount of time that should be spent going through all materials from the previous years and what new topics should be tackled</a:t>
            </a:r>
            <a:r>
              <a:rPr lang="en-US" dirty="0" smtClean="0"/>
              <a:t>.</a:t>
            </a:r>
            <a:endParaRPr lang="en-US" dirty="0"/>
          </a:p>
          <a:p>
            <a:pPr>
              <a:lnSpc>
                <a:spcPct val="150000"/>
              </a:lnSpc>
            </a:pPr>
            <a:r>
              <a:rPr lang="en-US" dirty="0"/>
              <a:t>III. Differentiating instruction especially for the vulnerable students where teachers can work with them to ensure that they get all the support they need by taking their skills and knowledge stock</a:t>
            </a:r>
            <a:r>
              <a:rPr lang="en-US" dirty="0" smtClean="0"/>
              <a:t>.</a:t>
            </a:r>
          </a:p>
          <a:p>
            <a:pPr>
              <a:lnSpc>
                <a:spcPct val="150000"/>
              </a:lnSpc>
            </a:pPr>
            <a:r>
              <a:rPr lang="en-US" dirty="0" smtClean="0"/>
              <a:t> </a:t>
            </a:r>
            <a:r>
              <a:rPr lang="en-US" dirty="0"/>
              <a:t>They can also help them in differentiating instruction by providing them with choices, connecting their curriculum to their interests, and provide them multiple opportunities to show and explore their learning.</a:t>
            </a:r>
          </a:p>
          <a:p>
            <a:endParaRPr lang="en-US" dirty="0"/>
          </a:p>
        </p:txBody>
      </p:sp>
    </p:spTree>
    <p:extLst>
      <p:ext uri="{BB962C8B-B14F-4D97-AF65-F5344CB8AC3E}">
        <p14:creationId xmlns:p14="http://schemas.microsoft.com/office/powerpoint/2010/main" val="20486428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20</TotalTime>
  <Words>556</Words>
  <Application>Microsoft Office PowerPoint</Application>
  <PresentationFormat>Widescreen</PresentationFormat>
  <Paragraphs>21</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Trebuchet MS</vt:lpstr>
      <vt:lpstr>Wingdings 3</vt:lpstr>
      <vt:lpstr>Facet</vt:lpstr>
      <vt:lpstr>Social Emotional learning (SEL)</vt:lpstr>
      <vt:lpstr>About the article</vt:lpstr>
      <vt:lpstr>Cont…</vt:lpstr>
      <vt:lpstr>Strategies for strengthening the Social Emotional Learning Information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3</cp:revision>
  <dcterms:created xsi:type="dcterms:W3CDTF">2020-09-24T20:04:02Z</dcterms:created>
  <dcterms:modified xsi:type="dcterms:W3CDTF">2020-09-24T20:24:39Z</dcterms:modified>
</cp:coreProperties>
</file>